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1"/>
  </p:notesMasterIdLst>
  <p:handoutMasterIdLst>
    <p:handoutMasterId r:id="rId22"/>
  </p:handoutMasterIdLst>
  <p:sldIdLst>
    <p:sldId id="265" r:id="rId2"/>
    <p:sldId id="266" r:id="rId3"/>
    <p:sldId id="256" r:id="rId4"/>
    <p:sldId id="257" r:id="rId5"/>
    <p:sldId id="267" r:id="rId6"/>
    <p:sldId id="258" r:id="rId7"/>
    <p:sldId id="269" r:id="rId8"/>
    <p:sldId id="268" r:id="rId9"/>
    <p:sldId id="270" r:id="rId10"/>
    <p:sldId id="271" r:id="rId11"/>
    <p:sldId id="272" r:id="rId12"/>
    <p:sldId id="273" r:id="rId13"/>
    <p:sldId id="274" r:id="rId14"/>
    <p:sldId id="260" r:id="rId15"/>
    <p:sldId id="264" r:id="rId16"/>
    <p:sldId id="263" r:id="rId17"/>
    <p:sldId id="261" r:id="rId18"/>
    <p:sldId id="259" r:id="rId19"/>
    <p:sldId id="262"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53" autoAdjust="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06/01/2023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‹N›</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06/01/2023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‹N›</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36821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3959985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January 6,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January 6,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January 6,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January 6,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January 6,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January 6,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January 6,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January 6,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January 6,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January 6,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January 6,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January 6,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arxiv.org/pdf/1612.00983.pdf" TargetMode="External"/><Relationship Id="rId3" Type="http://schemas.openxmlformats.org/officeDocument/2006/relationships/hyperlink" Target="https://link.springer.com/content/pdf/10.1007/978-3-319-23222-5_41.pdf" TargetMode="External"/><Relationship Id="rId7" Type="http://schemas.openxmlformats.org/officeDocument/2006/relationships/hyperlink" Target="https://ieeexplore.ieee.org/stamp/stamp.jsp?tp=&amp;arnumber=855000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ieeexplore.ieee.org/stamp/stamp.jsp?tp=&amp;arnumber=8228338" TargetMode="External"/><Relationship Id="rId5" Type="http://schemas.openxmlformats.org/officeDocument/2006/relationships/hyperlink" Target="https://boa.unimib.it/bitstream/10281/206401/4/CNN-based%20features_post-print.pdf" TargetMode="External"/><Relationship Id="rId4" Type="http://schemas.openxmlformats.org/officeDocument/2006/relationships/hyperlink" Target="http://madima.org/wp-content/uploads/2017/11/12-A0-ICIAP-foodCNN-poster.pdf" TargetMode="External"/><Relationship Id="rId9" Type="http://schemas.openxmlformats.org/officeDocument/2006/relationships/hyperlink" Target="https://www.irjet.net/archives/V9/i3/IRJET-V9I3368.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urgio/Food-Recipe-CNN"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medium.com/analytics-vidhya/indian-food-image-classification-using-transfer-learning-b8878187ddd1" TargetMode="External"/><Relationship Id="rId4" Type="http://schemas.openxmlformats.org/officeDocument/2006/relationships/hyperlink" Target="https://www.kaggle.com/code/themlphdstudent/food-classification-using-inceptionv3"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e.mathworks.com/help/deeplearning/ug/data-sets-for-deep-learning.htm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4" name="Immagine 3" descr="Immagine che contiene cibo, piatto, sushi, parecchi&#10;&#10;Descrizione generata automaticamente">
            <a:extLst>
              <a:ext uri="{FF2B5EF4-FFF2-40B4-BE49-F238E27FC236}">
                <a16:creationId xmlns:a16="http://schemas.microsoft.com/office/drawing/2014/main" id="{EA0C54A6-6DDD-A30B-FD30-84378BB02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375" y="154525"/>
            <a:ext cx="4365965" cy="6548948"/>
          </a:xfrm>
          <a:prstGeom prst="rect">
            <a:avLst/>
          </a:prstGeom>
          <a:ln>
            <a:solidFill>
              <a:schemeClr val="tx1"/>
            </a:solidFill>
          </a:ln>
          <a:effectLst>
            <a:outerShdw blurRad="50800" dist="38100" dir="2700000" algn="tl" rotWithShape="0">
              <a:prstClr val="black">
                <a:alpha val="40000"/>
              </a:prstClr>
            </a:outerShdw>
          </a:effectLst>
        </p:spPr>
      </p:pic>
      <p:sp>
        <p:nvSpPr>
          <p:cNvPr id="7" name="CasellaDiTesto 6">
            <a:extLst>
              <a:ext uri="{FF2B5EF4-FFF2-40B4-BE49-F238E27FC236}">
                <a16:creationId xmlns:a16="http://schemas.microsoft.com/office/drawing/2014/main" id="{63EA54B7-2594-0B71-B3D5-F20B2A1E6467}"/>
              </a:ext>
            </a:extLst>
          </p:cNvPr>
          <p:cNvSpPr txBox="1"/>
          <p:nvPr/>
        </p:nvSpPr>
        <p:spPr>
          <a:xfrm>
            <a:off x="-7257" y="6596390"/>
            <a:ext cx="1894114" cy="261610"/>
          </a:xfrm>
          <a:prstGeom prst="rect">
            <a:avLst/>
          </a:prstGeom>
          <a:noFill/>
        </p:spPr>
        <p:txBody>
          <a:bodyPr wrap="square" rtlCol="0">
            <a:spAutoFit/>
          </a:bodyPr>
          <a:lstStyle/>
          <a:p>
            <a:r>
              <a:rPr lang="it-IT" sz="1100"/>
              <a:t>Image: Brooke Lark - unsplash</a:t>
            </a:r>
          </a:p>
        </p:txBody>
      </p:sp>
    </p:spTree>
    <p:extLst>
      <p:ext uri="{BB962C8B-B14F-4D97-AF65-F5344CB8AC3E}">
        <p14:creationId xmlns:p14="http://schemas.microsoft.com/office/powerpoint/2010/main" val="1644725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17917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models have been trained in this project: custom models in order to try out how one can create created them from scratch. Performances have increased from the first model (around 40%) to more than 60% in the last model before the transfer learning section;</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20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results from the accuracy measures are very good, but on the inference data the model performs really poor</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
        <p:nvSpPr>
          <p:cNvPr id="6" name="CasellaDiTesto 5">
            <a:extLst>
              <a:ext uri="{FF2B5EF4-FFF2-40B4-BE49-F238E27FC236}">
                <a16:creationId xmlns:a16="http://schemas.microsoft.com/office/drawing/2014/main" id="{35A565B1-ECAC-B7C6-9417-6B455D76E0CB}"/>
              </a:ext>
            </a:extLst>
          </p:cNvPr>
          <p:cNvSpPr txBox="1"/>
          <p:nvPr/>
        </p:nvSpPr>
        <p:spPr>
          <a:xfrm>
            <a:off x="6230983" y="2090057"/>
            <a:ext cx="4323806" cy="1200329"/>
          </a:xfrm>
          <a:prstGeom prst="rect">
            <a:avLst/>
          </a:prstGeom>
          <a:noFill/>
        </p:spPr>
        <p:txBody>
          <a:bodyPr wrap="square" rtlCol="0">
            <a:spAutoFit/>
          </a:bodyPr>
          <a:lstStyle/>
          <a:p>
            <a:r>
              <a:rPr lang="it-IT">
                <a:solidFill>
                  <a:srgbClr val="FF0000"/>
                </a:solidFill>
              </a:rPr>
              <a:t>metti immagine con valori accuracy nel training e poi nell’inference il dataset finale con le classi in comparazione e il valore della percentuale di accuracy</a:t>
            </a:r>
          </a:p>
        </p:txBody>
      </p:sp>
    </p:spTree>
    <p:extLst>
      <p:ext uri="{BB962C8B-B14F-4D97-AF65-F5344CB8AC3E}">
        <p14:creationId xmlns:p14="http://schemas.microsoft.com/office/powerpoint/2010/main" val="17534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1107816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646331"/>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3666434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Tree>
    <p:extLst>
      <p:ext uri="{BB962C8B-B14F-4D97-AF65-F5344CB8AC3E}">
        <p14:creationId xmlns:p14="http://schemas.microsoft.com/office/powerpoint/2010/main" val="215383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09B5C52-F842-C6B3-FE02-7EE93A730AFE}"/>
              </a:ext>
            </a:extLst>
          </p:cNvPr>
          <p:cNvSpPr txBox="1"/>
          <p:nvPr/>
        </p:nvSpPr>
        <p:spPr>
          <a:xfrm>
            <a:off x="939800" y="1463040"/>
            <a:ext cx="9412514" cy="3693319"/>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State-of-the-art</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b="1">
                <a:latin typeface="CMU Concrete" panose="02000603000000000000" pitchFamily="2" charset="0"/>
                <a:ea typeface="CMU Concrete" panose="02000603000000000000" pitchFamily="2" charset="0"/>
                <a:cs typeface="CMU Concrete" panose="02000603000000000000" pitchFamily="2" charset="0"/>
              </a:rPr>
              <a:t>Paper da citare e da inserire in references:</a:t>
            </a: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3"/>
              </a:rPr>
              <a:t>https://link.springer.com/content/pdf/10.1007/978-3-319-23222-5_41.pdf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4"/>
              </a:rPr>
              <a:t>http://madima.org/wp-content/uploads/2017/11/12-A0-ICIAP-foodCNN-poster.pdf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5"/>
              </a:rPr>
              <a:t>https://boa.unimib.it/bitstream/10281/206401/4/CNN-based%20features_post-print.pdf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6"/>
              </a:rPr>
              <a:t>https://ieeexplore.ieee.org/stamp/stamp.jsp?tp=&amp;arnumber=8228338</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7"/>
              </a:rPr>
              <a:t>https://ieeexplore.ieee.org/stamp/stamp.jsp?tp=&amp;arnumber=8550005</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8"/>
              </a:rPr>
              <a:t>https://arxiv.org/pdf/1612.00983.pdf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hlinkClick r:id="rId9"/>
              </a:rPr>
              <a:t>https://www.irjet.net/archives/V9/i3/IRJET-V9I3368.pdf</a:t>
            </a: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https://www.irjet.net/archives/V9/i1/IRJET-V9I131.pdf</a:t>
            </a:r>
          </a:p>
        </p:txBody>
      </p:sp>
    </p:spTree>
    <p:extLst>
      <p:ext uri="{BB962C8B-B14F-4D97-AF65-F5344CB8AC3E}">
        <p14:creationId xmlns:p14="http://schemas.microsoft.com/office/powerpoint/2010/main" val="1248655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1AA04884-B655-03A4-7AF3-ECBAF2BA5EA0}"/>
              </a:ext>
            </a:extLst>
          </p:cNvPr>
          <p:cNvSpPr txBox="1"/>
          <p:nvPr/>
        </p:nvSpPr>
        <p:spPr>
          <a:xfrm>
            <a:off x="939800" y="1463040"/>
            <a:ext cx="10607766" cy="2123658"/>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Dataset description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a:t>
            </a:r>
            <a:r>
              <a:rPr lang="en-US" sz="16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600">
                <a:latin typeface="CMU Concrete" panose="02000603000000000000" pitchFamily="2" charset="0"/>
                <a:ea typeface="CMU Concrete" panose="02000603000000000000" pitchFamily="2" charset="0"/>
                <a:cs typeface="CMU Concrete" panose="02000603000000000000" pitchFamily="2" charset="0"/>
              </a:rPr>
              <a:t>data set contains </a:t>
            </a:r>
            <a:r>
              <a:rPr lang="en-US" sz="1600" b="1">
                <a:latin typeface="CMU Concrete" panose="02000603000000000000" pitchFamily="2" charset="0"/>
                <a:ea typeface="CMU Concrete" panose="02000603000000000000" pitchFamily="2" charset="0"/>
                <a:cs typeface="CMU Concrete" panose="02000603000000000000" pitchFamily="2" charset="0"/>
              </a:rPr>
              <a:t>978</a:t>
            </a:r>
            <a:r>
              <a:rPr lang="en-US" sz="16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600" b="1">
                <a:latin typeface="CMU Concrete" panose="02000603000000000000" pitchFamily="2" charset="0"/>
                <a:ea typeface="CMU Concrete" panose="02000603000000000000" pitchFamily="2" charset="0"/>
                <a:cs typeface="CMU Concrete" panose="02000603000000000000" pitchFamily="2" charset="0"/>
              </a:rPr>
              <a:t>nine classes </a:t>
            </a:r>
            <a:r>
              <a:rPr lang="en-US" sz="1600">
                <a:latin typeface="CMU Concrete" panose="02000603000000000000" pitchFamily="2" charset="0"/>
                <a:ea typeface="CMU Concrete" panose="02000603000000000000" pitchFamily="2" charset="0"/>
                <a:cs typeface="CMU Concrete" panose="02000603000000000000" pitchFamily="2" charset="0"/>
              </a:rPr>
              <a:t>(caesar_salad, caprese_salad, french_fries, greek_salad, hamburger, hot_dog, pizza, sashimi, and sushi).</a:t>
            </a:r>
          </a:p>
          <a:p>
            <a:endParaRPr lang="en-US" sz="1600">
              <a:latin typeface="CMU Concrete" panose="02000603000000000000" pitchFamily="2" charset="0"/>
              <a:ea typeface="CMU Concrete" panose="02000603000000000000" pitchFamily="2" charset="0"/>
              <a:cs typeface="CMU Concrete" panose="02000603000000000000" pitchFamily="2" charset="0"/>
            </a:endParaRPr>
          </a:p>
          <a:p>
            <a:r>
              <a:rPr lang="en-US" sz="1600">
                <a:latin typeface="CMU Concrete" panose="02000603000000000000" pitchFamily="2" charset="0"/>
                <a:ea typeface="CMU Concrete" panose="02000603000000000000" pitchFamily="2" charset="0"/>
                <a:cs typeface="CMU Concrete" panose="02000603000000000000" pitchFamily="2" charset="0"/>
              </a:rPr>
              <a:t>The size of the data set is about 77 MB.</a:t>
            </a:r>
            <a:endParaRPr lang="it-IT" sz="1600">
              <a:latin typeface="CMU Concrete" panose="02000603000000000000" pitchFamily="2" charset="0"/>
              <a:ea typeface="CMU Concrete" panose="02000603000000000000" pitchFamily="2" charset="0"/>
              <a:cs typeface="CMU Concrete" panose="02000603000000000000" pitchFamily="2" charset="0"/>
            </a:endParaRPr>
          </a:p>
          <a:p>
            <a:endParaRPr lang="it-IT" sz="1600">
              <a:latin typeface="CMU Concrete" panose="02000603000000000000" pitchFamily="2" charset="0"/>
              <a:ea typeface="CMU Concrete" panose="02000603000000000000" pitchFamily="2" charset="0"/>
              <a:cs typeface="CMU Concrete" panose="02000603000000000000" pitchFamily="2" charset="0"/>
            </a:endParaRPr>
          </a:p>
          <a:p>
            <a:r>
              <a:rPr lang="it-IT" sz="1600">
                <a:latin typeface="CMU Concrete" panose="02000603000000000000" pitchFamily="2" charset="0"/>
                <a:ea typeface="CMU Concrete" panose="02000603000000000000" pitchFamily="2" charset="0"/>
                <a:cs typeface="CMU Concrete" panose="02000603000000000000" pitchFamily="2" charset="0"/>
              </a:rPr>
              <a:t>https://de.mathworks.com/help/deeplearning/ug/data-sets-for-deep-learning.html</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165266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AC8B154F-035F-5D4D-C13D-F996607C6937}"/>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Models</a:t>
            </a:r>
          </a:p>
        </p:txBody>
      </p:sp>
    </p:spTree>
    <p:extLst>
      <p:ext uri="{BB962C8B-B14F-4D97-AF65-F5344CB8AC3E}">
        <p14:creationId xmlns:p14="http://schemas.microsoft.com/office/powerpoint/2010/main" val="204371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366C2D72-8AE0-1CA8-8CF2-073B627DD063}"/>
              </a:ext>
            </a:extLst>
          </p:cNvPr>
          <p:cNvSpPr txBox="1"/>
          <p:nvPr/>
        </p:nvSpPr>
        <p:spPr>
          <a:xfrm>
            <a:off x="939800" y="1463040"/>
            <a:ext cx="5852886"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Comments</a:t>
            </a:r>
          </a:p>
        </p:txBody>
      </p:sp>
    </p:spTree>
    <p:extLst>
      <p:ext uri="{BB962C8B-B14F-4D97-AF65-F5344CB8AC3E}">
        <p14:creationId xmlns:p14="http://schemas.microsoft.com/office/powerpoint/2010/main" val="222710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4BDA162-B2E2-AE72-908C-FF3021364AE3}"/>
              </a:ext>
            </a:extLst>
          </p:cNvPr>
          <p:cNvSpPr txBox="1"/>
          <p:nvPr/>
        </p:nvSpPr>
        <p:spPr>
          <a:xfrm>
            <a:off x="1606731" y="1345474"/>
            <a:ext cx="6126480" cy="4524315"/>
          </a:xfrm>
          <a:prstGeom prst="rect">
            <a:avLst/>
          </a:prstGeom>
          <a:noFill/>
        </p:spPr>
        <p:txBody>
          <a:bodyPr wrap="square" rtlCol="0">
            <a:spAutoFit/>
          </a:bodyPr>
          <a:lstStyle/>
          <a:p>
            <a:r>
              <a:rPr lang="it-IT"/>
              <a:t>To consider:</a:t>
            </a:r>
          </a:p>
          <a:p>
            <a:endParaRPr lang="it-IT"/>
          </a:p>
          <a:p>
            <a:pPr marL="285750" indent="-285750">
              <a:buFontTx/>
              <a:buChar char="-"/>
            </a:pPr>
            <a:r>
              <a:rPr lang="it-IT">
                <a:hlinkClick r:id="rId3"/>
              </a:rPr>
              <a:t>https://github.com/Murgio/Food-Recipe-CNN</a:t>
            </a:r>
            <a:endParaRPr lang="it-IT"/>
          </a:p>
          <a:p>
            <a:pPr marL="285750" indent="-285750">
              <a:buFontTx/>
              <a:buChar char="-"/>
            </a:pPr>
            <a:r>
              <a:rPr lang="it-IT"/>
              <a:t>Try using this also other than MobileNetV2:</a:t>
            </a:r>
          </a:p>
          <a:p>
            <a:pPr marL="742950" lvl="1" indent="-285750">
              <a:buFontTx/>
              <a:buChar char="-"/>
            </a:pPr>
            <a:r>
              <a:rPr lang="it-IT">
                <a:hlinkClick r:id="rId4"/>
              </a:rPr>
              <a:t>https://www.kaggle.com/code/themlphdstudent/food-classification-using-inceptionv3</a:t>
            </a:r>
            <a:endParaRPr lang="it-IT"/>
          </a:p>
          <a:p>
            <a:pPr marL="285750" indent="-285750">
              <a:buFontTx/>
              <a:buChar char="-"/>
            </a:pPr>
            <a:r>
              <a:rPr lang="it-IT"/>
              <a:t>Altri esempi:</a:t>
            </a:r>
          </a:p>
          <a:p>
            <a:pPr marL="742950" lvl="1" indent="-285750">
              <a:buFontTx/>
              <a:buChar char="-"/>
            </a:pPr>
            <a:r>
              <a:rPr lang="it-IT">
                <a:hlinkClick r:id="rId5"/>
              </a:rPr>
              <a:t>https://medium.com/analytics-vidhya/indian-food-image-classification-using-transfer-learning-b8878187ddd1</a:t>
            </a:r>
            <a:endParaRPr lang="it-IT"/>
          </a:p>
          <a:p>
            <a:pPr marL="742950" lvl="1" indent="-285750">
              <a:buFontTx/>
              <a:buChar char="-"/>
            </a:pPr>
            <a:endParaRPr lang="it-IT"/>
          </a:p>
          <a:p>
            <a:pPr marL="285750" indent="-285750">
              <a:buFontTx/>
              <a:buChar char="-"/>
            </a:pPr>
            <a:r>
              <a:rPr lang="it-IT"/>
              <a:t>This is also very interesting:</a:t>
            </a:r>
          </a:p>
          <a:p>
            <a:pPr marL="742950" lvl="1" indent="-285750">
              <a:buFontTx/>
              <a:buChar char="-"/>
            </a:pPr>
            <a:r>
              <a:rPr lang="it-IT"/>
              <a:t>https://github.com/abhijeet3922/Food-Classification-Task-Transfer-learning/blob/master/Food_classification_transfer_learning_finetuningVGG16_30072019.ipynb</a:t>
            </a:r>
          </a:p>
        </p:txBody>
      </p:sp>
    </p:spTree>
    <p:extLst>
      <p:ext uri="{BB962C8B-B14F-4D97-AF65-F5344CB8AC3E}">
        <p14:creationId xmlns:p14="http://schemas.microsoft.com/office/powerpoint/2010/main" val="4109247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1384663"/>
            <a:ext cx="9936479" cy="1754326"/>
          </a:xfrm>
          <a:prstGeom prst="rect">
            <a:avLst/>
          </a:prstGeom>
          <a:noFill/>
        </p:spPr>
        <p:txBody>
          <a:bodyPr wrap="square" rtlCol="0">
            <a:spAutoFit/>
          </a:bodyPr>
          <a:lstStyle/>
          <a:p>
            <a:r>
              <a:rPr lang="it-IT"/>
              <a:t>References:</a:t>
            </a:r>
          </a:p>
          <a:p>
            <a:endParaRPr lang="it-IT"/>
          </a:p>
          <a:p>
            <a:r>
              <a:rPr lang="it-IT"/>
              <a:t>DATASET:</a:t>
            </a:r>
          </a:p>
          <a:p>
            <a:pPr marL="285750" indent="-285750">
              <a:buFontTx/>
              <a:buChar char="-"/>
            </a:pPr>
            <a:r>
              <a:rPr lang="it-IT">
                <a:hlinkClick r:id="rId3"/>
              </a:rPr>
              <a:t>https://de.mathworks.com/help/deeplearning/ug/data-sets-for-deep-learning.html</a:t>
            </a:r>
            <a:endParaRPr lang="it-IT"/>
          </a:p>
          <a:p>
            <a:pPr marL="285750" indent="-285750">
              <a:buFontTx/>
              <a:buChar char="-"/>
            </a:pPr>
            <a:endParaRPr lang="it-IT"/>
          </a:p>
          <a:p>
            <a:endParaRPr lang="it-IT"/>
          </a:p>
        </p:txBody>
      </p:sp>
    </p:spTree>
    <p:extLst>
      <p:ext uri="{BB962C8B-B14F-4D97-AF65-F5344CB8AC3E}">
        <p14:creationId xmlns:p14="http://schemas.microsoft.com/office/powerpoint/2010/main" val="405279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asellaDiTesto 7">
            <a:extLst>
              <a:ext uri="{FF2B5EF4-FFF2-40B4-BE49-F238E27FC236}">
                <a16:creationId xmlns:a16="http://schemas.microsoft.com/office/drawing/2014/main" id="{A9317B6F-DF24-6B90-C077-590F06FB32A4}"/>
              </a:ext>
            </a:extLst>
          </p:cNvPr>
          <p:cNvSpPr txBox="1"/>
          <p:nvPr/>
        </p:nvSpPr>
        <p:spPr>
          <a:xfrm>
            <a:off x="1428207"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pic>
        <p:nvPicPr>
          <p:cNvPr id="5" name="Immagine 4" descr="Immagine che contiene piatto, tavolo, cibo, interni&#10;&#10;Descrizione generata automaticamente">
            <a:extLst>
              <a:ext uri="{FF2B5EF4-FFF2-40B4-BE49-F238E27FC236}">
                <a16:creationId xmlns:a16="http://schemas.microsoft.com/office/drawing/2014/main" id="{B31652E1-2828-15BC-F207-816632540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289" y="155447"/>
            <a:ext cx="4365151" cy="6547104"/>
          </a:xfrm>
          <a:prstGeom prst="rect">
            <a:avLst/>
          </a:prstGeom>
          <a:ln>
            <a:solidFill>
              <a:schemeClr val="tx1"/>
            </a:solidFill>
          </a:ln>
          <a:effectLst>
            <a:outerShdw blurRad="50800" dist="38100" dir="2700000" algn="tl" rotWithShape="0">
              <a:prstClr val="black">
                <a:alpha val="40000"/>
              </a:prstClr>
            </a:outerShdw>
          </a:effectLst>
        </p:spPr>
      </p:pic>
      <p:sp>
        <p:nvSpPr>
          <p:cNvPr id="6" name="CasellaDiTesto 5">
            <a:extLst>
              <a:ext uri="{FF2B5EF4-FFF2-40B4-BE49-F238E27FC236}">
                <a16:creationId xmlns:a16="http://schemas.microsoft.com/office/drawing/2014/main" id="{F00D0DA4-6259-6349-39C1-01A1ABF7258E}"/>
              </a:ext>
            </a:extLst>
          </p:cNvPr>
          <p:cNvSpPr txBox="1"/>
          <p:nvPr/>
        </p:nvSpPr>
        <p:spPr>
          <a:xfrm>
            <a:off x="-7257" y="6596390"/>
            <a:ext cx="2005874" cy="261610"/>
          </a:xfrm>
          <a:prstGeom prst="rect">
            <a:avLst/>
          </a:prstGeom>
          <a:noFill/>
        </p:spPr>
        <p:txBody>
          <a:bodyPr wrap="square" rtlCol="0">
            <a:spAutoFit/>
          </a:bodyPr>
          <a:lstStyle/>
          <a:p>
            <a:r>
              <a:rPr lang="it-IT" sz="1100"/>
              <a:t>Image: Joanie Simon - unsplash</a:t>
            </a:r>
          </a:p>
        </p:txBody>
      </p:sp>
    </p:spTree>
    <p:extLst>
      <p:ext uri="{BB962C8B-B14F-4D97-AF65-F5344CB8AC3E}">
        <p14:creationId xmlns:p14="http://schemas.microsoft.com/office/powerpoint/2010/main" val="411943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magine 4">
            <a:extLst>
              <a:ext uri="{FF2B5EF4-FFF2-40B4-BE49-F238E27FC236}">
                <a16:creationId xmlns:a16="http://schemas.microsoft.com/office/drawing/2014/main" id="{6833BF93-D12F-E853-565C-4266B3B7E7FB}"/>
              </a:ext>
            </a:extLst>
          </p:cNvPr>
          <p:cNvPicPr>
            <a:picLocks noChangeAspect="1"/>
          </p:cNvPicPr>
          <p:nvPr/>
        </p:nvPicPr>
        <p:blipFill rotWithShape="1">
          <a:blip r:embed="rId2"/>
          <a:srcRect t="12174" b="15212"/>
          <a:stretch/>
        </p:blipFill>
        <p:spPr>
          <a:xfrm>
            <a:off x="5979214" y="314878"/>
            <a:ext cx="5993547" cy="3275002"/>
          </a:xfrm>
          <a:prstGeom prst="rect">
            <a:avLst/>
          </a:prstGeom>
          <a:ln>
            <a:solidFill>
              <a:schemeClr val="tx1"/>
            </a:solidFill>
          </a:ln>
          <a:effectLst>
            <a:outerShdw blurRad="50800" dist="38100" dir="2700000" algn="tl" rotWithShape="0">
              <a:prstClr val="black">
                <a:alpha val="40000"/>
              </a:prstClr>
            </a:outerShdw>
          </a:effectLst>
        </p:spPr>
      </p:pic>
      <p:pic>
        <p:nvPicPr>
          <p:cNvPr id="6" name="Immagine 5">
            <a:extLst>
              <a:ext uri="{FF2B5EF4-FFF2-40B4-BE49-F238E27FC236}">
                <a16:creationId xmlns:a16="http://schemas.microsoft.com/office/drawing/2014/main" id="{4B0EEB63-E8D6-7565-4C9E-DDECF65A7857}"/>
              </a:ext>
            </a:extLst>
          </p:cNvPr>
          <p:cNvPicPr>
            <a:picLocks noChangeAspect="1"/>
          </p:cNvPicPr>
          <p:nvPr/>
        </p:nvPicPr>
        <p:blipFill rotWithShape="1">
          <a:blip r:embed="rId3"/>
          <a:srcRect t="29856" b="21997"/>
          <a:stretch/>
        </p:blipFill>
        <p:spPr>
          <a:xfrm>
            <a:off x="5979215" y="3670608"/>
            <a:ext cx="5975372" cy="2876940"/>
          </a:xfrm>
          <a:prstGeom prst="rect">
            <a:avLst/>
          </a:prstGeom>
          <a:ln>
            <a:solidFill>
              <a:schemeClr val="tx1"/>
            </a:solidFill>
          </a:ln>
          <a:effectLst>
            <a:outerShdw blurRad="50800" dist="38100" dir="2700000" algn="tl" rotWithShape="0">
              <a:prstClr val="black">
                <a:alpha val="40000"/>
              </a:prstClr>
            </a:outerShdw>
          </a:effectLst>
        </p:spPr>
      </p:pic>
      <p:sp>
        <p:nvSpPr>
          <p:cNvPr id="8" name="CasellaDiTesto 7">
            <a:extLst>
              <a:ext uri="{FF2B5EF4-FFF2-40B4-BE49-F238E27FC236}">
                <a16:creationId xmlns:a16="http://schemas.microsoft.com/office/drawing/2014/main" id="{A9317B6F-DF24-6B90-C077-590F06FB32A4}"/>
              </a:ext>
            </a:extLst>
          </p:cNvPr>
          <p:cNvSpPr txBox="1"/>
          <p:nvPr/>
        </p:nvSpPr>
        <p:spPr>
          <a:xfrm>
            <a:off x="508000" y="2151727"/>
            <a:ext cx="4949371" cy="3046988"/>
          </a:xfrm>
          <a:prstGeom prst="rect">
            <a:avLst/>
          </a:prstGeom>
          <a:noFill/>
        </p:spPr>
        <p:txBody>
          <a:bodyPr wrap="square" rtlCol="0">
            <a:spAutoFit/>
          </a:bodyPr>
          <a:lstStyle/>
          <a:p>
            <a:pPr algn="ctr"/>
            <a:r>
              <a:rPr lang="it-IT" sz="3200" b="1">
                <a:latin typeface="CMU Concrete" panose="02000603000000000000" pitchFamily="2" charset="0"/>
                <a:ea typeface="CMU Concrete" panose="02000603000000000000" pitchFamily="2" charset="0"/>
                <a:cs typeface="CMU Concrete" panose="02000603000000000000" pitchFamily="2" charset="0"/>
              </a:rPr>
              <a:t>Food for Thought</a:t>
            </a:r>
          </a:p>
          <a:p>
            <a:pPr algn="ctr"/>
            <a:endParaRPr lang="it-IT" sz="3200" b="1">
              <a:latin typeface="CMU Concrete" panose="02000603000000000000" pitchFamily="2" charset="0"/>
              <a:ea typeface="CMU Concrete" panose="02000603000000000000" pitchFamily="2" charset="0"/>
              <a:cs typeface="CMU Concrete" panose="02000603000000000000" pitchFamily="2" charset="0"/>
            </a:endParaRPr>
          </a:p>
          <a:p>
            <a:pPr algn="ctr"/>
            <a:r>
              <a:rPr lang="it-IT" sz="32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Food Image classification</a:t>
            </a:r>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4"/>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4"/>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4"/>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1723601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strike="sngStrike">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strike="sngStrike">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strike="sngStrike">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6. 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563231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Introduction to the problem</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b="1">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b="1">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b="1">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present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7D6E496B-9B7E-5E7C-13DF-277C56735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614" y="1615434"/>
            <a:ext cx="6707870" cy="478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632311"/>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available data is divided in 9 different categories, such as </a:t>
            </a:r>
            <a:r>
              <a:rPr lang="it-IT" i="1">
                <a:latin typeface="CMU Concrete" panose="02000603000000000000" pitchFamily="2" charset="0"/>
                <a:ea typeface="CMU Concrete" panose="02000603000000000000" pitchFamily="2" charset="0"/>
                <a:cs typeface="CMU Concrete" panose="02000603000000000000" pitchFamily="2" charset="0"/>
              </a:rPr>
              <a:t>pizza</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hamburger</a:t>
            </a:r>
            <a:r>
              <a:rPr lang="it-IT">
                <a:latin typeface="CMU Concrete" panose="02000603000000000000" pitchFamily="2" charset="0"/>
                <a:ea typeface="CMU Concrete" panose="02000603000000000000" pitchFamily="2" charset="0"/>
                <a:cs typeface="CMU Concrete" panose="02000603000000000000" pitchFamily="2" charset="0"/>
              </a:rPr>
              <a:t>, </a:t>
            </a:r>
            <a:r>
              <a:rPr lang="it-IT" i="1">
                <a:latin typeface="CMU Concrete" panose="02000603000000000000" pitchFamily="2" charset="0"/>
                <a:ea typeface="CMU Concrete" panose="02000603000000000000" pitchFamily="2" charset="0"/>
                <a:cs typeface="CMU Concrete" panose="02000603000000000000" pitchFamily="2" charset="0"/>
              </a:rPr>
              <a:t>sushi</a:t>
            </a:r>
            <a:r>
              <a:rPr lang="it-IT">
                <a:latin typeface="CMU Concrete" panose="02000603000000000000" pitchFamily="2" charset="0"/>
                <a:ea typeface="CMU Concrete" panose="02000603000000000000" pitchFamily="2" charset="0"/>
                <a:cs typeface="CMU Concrete" panose="02000603000000000000" pitchFamily="2" charset="0"/>
              </a:rPr>
              <a: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data augmentation method has been considered in order to create sligtly different copies of the data right after separating the data in training, testing and validation folders. The training folder has been augmented reaching 200 images for each classes, before feeding the data to the model. The augmentation procedure involved horizontal and vertical flipping, brightness and hue modification.</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45854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en-US" b="1">
                <a:latin typeface="CMU Concrete" panose="02000603000000000000" pitchFamily="2" charset="0"/>
                <a:ea typeface="CMU Concrete" panose="02000603000000000000" pitchFamily="2" charset="0"/>
                <a:cs typeface="CMU Concrete" panose="02000603000000000000" pitchFamily="2" charset="0"/>
              </a:rPr>
              <a:t>Describe your solution (MobileNetV2)</a:t>
            </a:r>
          </a:p>
        </p:txBody>
      </p:sp>
      <p:sp>
        <p:nvSpPr>
          <p:cNvPr id="5" name="CasellaDiTesto 4">
            <a:extLst>
              <a:ext uri="{FF2B5EF4-FFF2-40B4-BE49-F238E27FC236}">
                <a16:creationId xmlns:a16="http://schemas.microsoft.com/office/drawing/2014/main" id="{0AFCA244-E3B8-5F9F-6CA7-8021BC044638}"/>
              </a:ext>
            </a:extLst>
          </p:cNvPr>
          <p:cNvSpPr txBox="1"/>
          <p:nvPr/>
        </p:nvSpPr>
        <p:spPr>
          <a:xfrm>
            <a:off x="2272937" y="-5162"/>
            <a:ext cx="7302137" cy="923330"/>
          </a:xfrm>
          <a:prstGeom prst="rect">
            <a:avLst/>
          </a:prstGeom>
          <a:noFill/>
        </p:spPr>
        <p:txBody>
          <a:bodyPr wrap="square" rtlCol="0">
            <a:spAutoFit/>
          </a:bodyPr>
          <a:lstStyle/>
          <a:p>
            <a:r>
              <a:rPr lang="it-IT"/>
              <a:t>Remember: </a:t>
            </a:r>
          </a:p>
          <a:p>
            <a:r>
              <a:rPr lang="it-IT"/>
              <a:t>- each slide max 3 points to show. The rest will be said out loud but in this case you can just put all the comments down below in the notes!</a:t>
            </a:r>
          </a:p>
        </p:txBody>
      </p:sp>
      <p:sp>
        <p:nvSpPr>
          <p:cNvPr id="6" name="CasellaDiTesto 5">
            <a:extLst>
              <a:ext uri="{FF2B5EF4-FFF2-40B4-BE49-F238E27FC236}">
                <a16:creationId xmlns:a16="http://schemas.microsoft.com/office/drawing/2014/main" id="{69E232A1-5ABC-4398-AA20-0E3B9759897B}"/>
              </a:ext>
            </a:extLst>
          </p:cNvPr>
          <p:cNvSpPr txBox="1"/>
          <p:nvPr/>
        </p:nvSpPr>
        <p:spPr>
          <a:xfrm>
            <a:off x="146347" y="1860211"/>
            <a:ext cx="5179179" cy="4801314"/>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involved the usage of the MobileNetV2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a:t>
            </a:r>
            <a:r>
              <a:rPr lang="it-IT">
                <a:latin typeface="CMU Concrete" panose="02000603000000000000" pitchFamily="2" charset="0"/>
                <a:ea typeface="CMU Concrete" panose="02000603000000000000" pitchFamily="2" charset="0"/>
                <a:cs typeface="CMU Concrete" panose="02000603000000000000" pitchFamily="2" charset="0"/>
              </a:rPr>
              <a:t> 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a:p>
            <a:r>
              <a:rPr lang="it-IT" sz="2400" b="1">
                <a:latin typeface="CMU Concrete" panose="02000603000000000000" pitchFamily="2" charset="0"/>
                <a:ea typeface="CMU Concrete" panose="02000603000000000000" pitchFamily="2" charset="0"/>
                <a:cs typeface="CMU Concrete" panose="02000603000000000000" pitchFamily="2" charset="0"/>
              </a:rPr>
              <a:t>AGGIUNGERE ALTRO QUI COME COMMENTO PER QUANDO PARLI!</a:t>
            </a: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61665"/>
          </a:xfrm>
          <a:prstGeom prst="rect">
            <a:avLst/>
          </a:prstGeom>
          <a:noFill/>
        </p:spPr>
        <p:txBody>
          <a:bodyPr wrap="square" rtlCol="0">
            <a:spAutoFit/>
          </a:bodyPr>
          <a:lstStyle/>
          <a:p>
            <a:pPr marL="228600" indent="-228600">
              <a:buAutoNum type="arabicParenBoth"/>
            </a:pPr>
            <a:r>
              <a:rPr lang="it-IT" sz="1200">
                <a:hlinkClick r:id="rId4"/>
              </a:rPr>
              <a:t>https://arxiv.org/pdf/1801.04381v4.pdf</a:t>
            </a:r>
            <a:endParaRPr lang="it-IT" sz="1200"/>
          </a:p>
          <a:p>
            <a:pPr marL="228600" indent="-228600">
              <a:buFontTx/>
              <a:buAutoNum type="arabicParenBoth"/>
            </a:pPr>
            <a:r>
              <a:rPr lang="it-IT" sz="1200">
                <a:hlinkClick r:id="rId5"/>
              </a:rPr>
              <a:t>https://www.image-net.org/</a:t>
            </a:r>
            <a:endParaRPr lang="it-IT" sz="1200"/>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Tree>
    <p:extLst>
      <p:ext uri="{BB962C8B-B14F-4D97-AF65-F5344CB8AC3E}">
        <p14:creationId xmlns:p14="http://schemas.microsoft.com/office/powerpoint/2010/main" val="2041754251"/>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1699</Words>
  <Application>Microsoft Office PowerPoint</Application>
  <PresentationFormat>Widescreen</PresentationFormat>
  <Paragraphs>131</Paragraphs>
  <Slides>19</Slides>
  <Notes>8</Notes>
  <HiddenSlides>1</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Bembo</vt:lpstr>
      <vt:lpstr>Calibri</vt:lpstr>
      <vt:lpstr>CMU Concrete</vt:lpstr>
      <vt:lpstr>Söhne</vt:lpstr>
      <vt:lpstr>ArchiveVTI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27</cp:revision>
  <dcterms:created xsi:type="dcterms:W3CDTF">2022-11-04T20:27:10Z</dcterms:created>
  <dcterms:modified xsi:type="dcterms:W3CDTF">2023-01-06T20:49:49Z</dcterms:modified>
</cp:coreProperties>
</file>